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nton" pitchFamily="2" charset="0"/>
      <p:regular r:id="rId11"/>
    </p:embeddedFont>
    <p:embeddedFont>
      <p:font typeface="Cambria" panose="02040503050406030204" pitchFamily="18" charset="0"/>
      <p:regular r:id="rId12"/>
      <p:bold r:id="rId13"/>
      <p:italic r:id="rId14"/>
      <p:boldItalic r:id="rId15"/>
    </p:embeddedFont>
    <p:embeddedFont>
      <p:font typeface="Fira Sans" panose="020B0503050000020004" pitchFamily="34" charset="0"/>
      <p:regular r:id="rId16"/>
      <p:bold r:id="rId17"/>
    </p:embeddedFont>
    <p:embeddedFont>
      <p:font typeface="Fira Sans Bold" panose="020B0803050000020004" charset="0"/>
      <p:bold r:id="rId18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na Román García" userId="5124d32923f909e0" providerId="LiveId" clId="{3EF3FA90-BB0C-453B-B893-C73A02CED5D8}"/>
    <pc:docChg chg="modSld">
      <pc:chgData name="Cristina Román García" userId="5124d32923f909e0" providerId="LiveId" clId="{3EF3FA90-BB0C-453B-B893-C73A02CED5D8}" dt="2025-02-25T22:50:53.593" v="12" actId="20577"/>
      <pc:docMkLst>
        <pc:docMk/>
      </pc:docMkLst>
      <pc:sldChg chg="modSp mod">
        <pc:chgData name="Cristina Román García" userId="5124d32923f909e0" providerId="LiveId" clId="{3EF3FA90-BB0C-453B-B893-C73A02CED5D8}" dt="2025-02-25T22:50:53.593" v="12" actId="20577"/>
        <pc:sldMkLst>
          <pc:docMk/>
          <pc:sldMk cId="0" sldId="259"/>
        </pc:sldMkLst>
        <pc:spChg chg="mod">
          <ac:chgData name="Cristina Román García" userId="5124d32923f909e0" providerId="LiveId" clId="{3EF3FA90-BB0C-453B-B893-C73A02CED5D8}" dt="2025-02-25T22:50:53.593" v="12" actId="20577"/>
          <ac:spMkLst>
            <pc:docMk/>
            <pc:sldMk cId="0" sldId="259"/>
            <ac:spMk id="1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8905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7" y="15959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Predicción de la Venta de Huevos en Colombia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88" y="3609361"/>
            <a:ext cx="7556421" cy="1915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Este proyecto explora la posibilidad de predecir la venta de huevos en Colombia para </a:t>
            </a:r>
            <a:r>
              <a:rPr lang="es-CO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los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próximos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años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utilizando inteligencia artificial. Se analizarán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datos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similares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los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 la Federación Nacional de Avicultores de Colombia (Fenavi) para construir un modelo de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predicción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y dado que no se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encuentra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una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Base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completa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se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recreará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una</a:t>
            </a:r>
            <a:r>
              <a:rPr lang="en-US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con Google Colab.</a:t>
            </a:r>
            <a:endParaRPr lang="en-US" dirty="0"/>
          </a:p>
        </p:txBody>
      </p:sp>
      <p:sp>
        <p:nvSpPr>
          <p:cNvPr id="7" name="Text 3"/>
          <p:cNvSpPr/>
          <p:nvPr/>
        </p:nvSpPr>
        <p:spPr>
          <a:xfrm>
            <a:off x="5107306" y="6120597"/>
            <a:ext cx="3242905" cy="1700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spcAft>
                <a:spcPts val="1000"/>
              </a:spcAft>
            </a:pPr>
            <a:r>
              <a:rPr lang="en-US" sz="1500" dirty="0">
                <a:solidFill>
                  <a:schemeClr val="bg1"/>
                </a:solidFill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Cristina Roman Garcia</a:t>
            </a:r>
            <a:endParaRPr lang="en-US" sz="1500" b="1" kern="0" spc="-36" dirty="0">
              <a:solidFill>
                <a:srgbClr val="E0D6DE"/>
              </a:solidFill>
              <a:latin typeface="Fira Sans Bold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r">
              <a:spcAft>
                <a:spcPts val="1000"/>
              </a:spcAft>
            </a:pPr>
            <a:r>
              <a:rPr lang="es-CO" sz="15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Fran Stefan Foronda</a:t>
            </a:r>
            <a:endParaRPr lang="es-CO" sz="1500" dirty="0">
              <a:solidFill>
                <a:schemeClr val="bg1"/>
              </a:solidFill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r">
              <a:spcAft>
                <a:spcPts val="1000"/>
              </a:spcAft>
            </a:pPr>
            <a:r>
              <a:rPr lang="es-CO" sz="15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Juan Pablo Márquez</a:t>
            </a:r>
            <a:endParaRPr lang="es-CO" sz="1500" dirty="0">
              <a:solidFill>
                <a:schemeClr val="bg1"/>
              </a:solidFill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r">
              <a:spcAft>
                <a:spcPts val="1000"/>
              </a:spcAft>
            </a:pPr>
            <a:r>
              <a:rPr lang="es-CO" sz="15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Sebastián Tobón Colorado</a:t>
            </a:r>
            <a:endParaRPr lang="es-CO" sz="1500" dirty="0">
              <a:solidFill>
                <a:schemeClr val="bg1"/>
              </a:solidFill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r">
              <a:spcAft>
                <a:spcPts val="1000"/>
              </a:spcAft>
            </a:pPr>
            <a:r>
              <a:rPr lang="es-CO" sz="15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Sebastián Gómez Quiroz</a:t>
            </a:r>
            <a:endParaRPr lang="es-CO" sz="1500" dirty="0">
              <a:solidFill>
                <a:schemeClr val="bg1"/>
              </a:solidFill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Introducción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33897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Importancia del Sector Avícola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 industria avícola es un sector clave en Colombia, generando empleo, abasteciendo </a:t>
            </a:r>
            <a:r>
              <a:rPr lang="en-US" sz="1750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alimentos</a:t>
            </a: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 impulsando el desarrollo agroindustrial. La comercialización de huevos es una actividad fundamental dentro de este sector.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Objetivo del Proyecto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7"/>
            <a:ext cx="6244709" cy="1451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Este Proyecto, busca determinar si es posible predecir la venta de huevos en Colombia para el </a:t>
            </a:r>
            <a:r>
              <a:rPr lang="en-US" sz="1750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próximo</a:t>
            </a: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año</a:t>
            </a: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utilizando </a:t>
            </a:r>
            <a:r>
              <a:rPr lang="en-US" sz="1750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información</a:t>
            </a: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clave para </a:t>
            </a:r>
            <a:r>
              <a:rPr lang="en-US" sz="1750" kern="0" spc="-36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recrear</a:t>
            </a: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un modelo de aprendizaje automático.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2586"/>
            <a:ext cx="69209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Descripción de la Problemática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994410" y="3031688"/>
            <a:ext cx="10906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46678"/>
            <a:ext cx="36804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Predicción de la Venta de Huevos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37096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 predicción de la venta de huevos es crucial para la industria avícola, permitiendo a productores y distribuidores anticiparse a cambios en la demanda y ajustar su producción.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966549" y="5092779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Variables Clave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5498187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Para realizar predicciones precisas, se deben analizar variables como el consumo per cápita de huevos, el crecimiento poblacional, la producción de huevos, la inflación, el precio del huevo y el PIB.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74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071" y="3477578"/>
            <a:ext cx="5414963" cy="676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Recolección de Datos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58071" y="4479250"/>
            <a:ext cx="4227076" cy="2980253"/>
          </a:xfrm>
          <a:prstGeom prst="roundRect">
            <a:avLst>
              <a:gd name="adj" fmla="val 1090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974646" y="4695825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Fuente de Datos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74646" y="5164098"/>
            <a:ext cx="3793927" cy="2078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</a:t>
            </a:r>
            <a:r>
              <a:rPr lang="en-US" sz="1700" kern="0" spc="-34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generó</a:t>
            </a: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00" kern="0" spc="-34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una</a:t>
            </a: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base de </a:t>
            </a:r>
            <a:r>
              <a:rPr lang="en-US" sz="1700" kern="0" spc="-34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datos</a:t>
            </a: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</a:t>
            </a:r>
            <a:r>
              <a:rPr lang="en-US" sz="1700" kern="0" spc="-34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teniedo</a:t>
            </a: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00" kern="0" spc="-34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presente</a:t>
            </a: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00" kern="0" spc="-34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algunas</a:t>
            </a: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variables </a:t>
            </a:r>
            <a:r>
              <a:rPr lang="en-US" sz="1700" kern="0" spc="-34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como</a:t>
            </a: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: el consumo per cápita, el crecimiento poblacional, la inflación, el precio del huevo, el PIB y el crecimiento económico en Colombia.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722" y="4479250"/>
            <a:ext cx="4227076" cy="2980253"/>
          </a:xfrm>
          <a:prstGeom prst="roundRect">
            <a:avLst>
              <a:gd name="adj" fmla="val 1090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5418296" y="4695825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Técnicas de Recolección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418296" y="5164098"/>
            <a:ext cx="3793927" cy="1732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utilizaron herramientas como Google Colab para la recolección de datos. Se exploraron otras técnicas como Web Scraping y herramientas como Web Scrap.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45372" y="4479250"/>
            <a:ext cx="4227076" cy="2980253"/>
          </a:xfrm>
          <a:prstGeom prst="roundRect">
            <a:avLst>
              <a:gd name="adj" fmla="val 1090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9861947" y="4695825"/>
            <a:ext cx="2761655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Almacenamiento de Datos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861947" y="5164098"/>
            <a:ext cx="3793927" cy="1385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optó por el </a:t>
            </a:r>
            <a:r>
              <a:rPr lang="en-US" sz="1700" kern="0" spc="-34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almacenamiento</a:t>
            </a: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00" kern="0" spc="-34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</a:t>
            </a:r>
            <a:r>
              <a:rPr lang="en-US" sz="1700" kern="0" spc="-34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GitHub </a:t>
            </a: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 la información, aunque se conocen otras técnicas y herramientas de almacenamiento.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4216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Preprocesamiento y Limpieza de Datos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89988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693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Análisis de Datos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184094"/>
            <a:ext cx="3608070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analizó el conjunto de datos para identificar valores faltantes o erróneos. Se encontraron valores faltantes en las columnas de "Crecimiento Poblacional" e "Inflación", los cuales fueron imputados con la moda de los valores existentes.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289988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3693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Limpieza de Datos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184094"/>
            <a:ext cx="360818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utilizó Google Colab para la limpieza de datos, asegurando la calidad y consistencia de la información para el modelo de predicción.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020" y="606504"/>
            <a:ext cx="5497592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Construcción del Modelo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0583" y="1623417"/>
            <a:ext cx="30480" cy="5999559"/>
          </a:xfrm>
          <a:prstGeom prst="roundRect">
            <a:avLst>
              <a:gd name="adj" fmla="val 108221"/>
            </a:avLst>
          </a:prstGeom>
          <a:solidFill>
            <a:srgbClr val="575757"/>
          </a:solidFill>
          <a:ln/>
        </p:spPr>
      </p:sp>
      <p:sp>
        <p:nvSpPr>
          <p:cNvPr id="5" name="Shape 2"/>
          <p:cNvSpPr/>
          <p:nvPr/>
        </p:nvSpPr>
        <p:spPr>
          <a:xfrm>
            <a:off x="6802695" y="2102763"/>
            <a:ext cx="769620" cy="30480"/>
          </a:xfrm>
          <a:prstGeom prst="roundRect">
            <a:avLst>
              <a:gd name="adj" fmla="val 108221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6338471" y="1870710"/>
            <a:ext cx="494705" cy="494705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6532900" y="1953101"/>
            <a:ext cx="105728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26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795260" y="1843207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22" dirty="0" err="1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Modelo</a:t>
            </a: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de </a:t>
            </a:r>
            <a:r>
              <a:rPr lang="en-US" sz="2150" kern="0" spc="-22" dirty="0" err="1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Proyección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795260" y="2318742"/>
            <a:ext cx="6065520" cy="1407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</a:t>
            </a:r>
            <a:r>
              <a:rPr lang="en-US" sz="170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utilizó</a:t>
            </a:r>
            <a:r>
              <a:rPr lang="en-US" sz="170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un </a:t>
            </a:r>
            <a:r>
              <a:rPr lang="en-US" sz="170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algoritmo</a:t>
            </a:r>
            <a:r>
              <a:rPr lang="en-US" sz="170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 Prophet que </a:t>
            </a:r>
            <a:r>
              <a:rPr lang="en-US" sz="170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usa</a:t>
            </a:r>
            <a:r>
              <a:rPr lang="en-US" sz="170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0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librerías</a:t>
            </a:r>
            <a:r>
              <a:rPr lang="en-US" sz="170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0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Skforecast</a:t>
            </a:r>
            <a:r>
              <a:rPr lang="en-US" sz="170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para proyectar las ventas de huevos en Colombia para los próximos años. El conjunto de datos se dividió en un conjunto de entrenamiento (70%) y un conjunto de prueba (30%).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2695" y="4644985"/>
            <a:ext cx="769620" cy="30480"/>
          </a:xfrm>
          <a:prstGeom prst="roundRect">
            <a:avLst>
              <a:gd name="adj" fmla="val 108221"/>
            </a:avLst>
          </a:prstGeom>
          <a:solidFill>
            <a:srgbClr val="575757"/>
          </a:solidFill>
          <a:ln/>
        </p:spPr>
      </p:sp>
      <p:sp>
        <p:nvSpPr>
          <p:cNvPr id="11" name="Shape 8"/>
          <p:cNvSpPr/>
          <p:nvPr/>
        </p:nvSpPr>
        <p:spPr>
          <a:xfrm>
            <a:off x="6338471" y="4412933"/>
            <a:ext cx="494705" cy="494705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12" name="Text 9"/>
          <p:cNvSpPr/>
          <p:nvPr/>
        </p:nvSpPr>
        <p:spPr>
          <a:xfrm>
            <a:off x="6505992" y="4495324"/>
            <a:ext cx="159663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26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7795260" y="4385429"/>
            <a:ext cx="2819162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Entrenamiento del Modelo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795260" y="4860965"/>
            <a:ext cx="6065520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El modelo se ajustó a los datos de entrenamiento para identificar patrones y tendencias en la venta de huevos.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2695" y="6483548"/>
            <a:ext cx="769620" cy="30480"/>
          </a:xfrm>
          <a:prstGeom prst="roundRect">
            <a:avLst>
              <a:gd name="adj" fmla="val 108221"/>
            </a:avLst>
          </a:prstGeom>
          <a:solidFill>
            <a:srgbClr val="575757"/>
          </a:solidFill>
          <a:ln/>
        </p:spPr>
      </p:sp>
      <p:sp>
        <p:nvSpPr>
          <p:cNvPr id="16" name="Shape 13"/>
          <p:cNvSpPr/>
          <p:nvPr/>
        </p:nvSpPr>
        <p:spPr>
          <a:xfrm>
            <a:off x="6338471" y="6251496"/>
            <a:ext cx="494705" cy="494705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6505992" y="6333887"/>
            <a:ext cx="159663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kern="0" spc="-26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7795260" y="6223992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Predicciones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795260" y="6699528"/>
            <a:ext cx="6065520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realizaron predicciones para los próximos años utilizando el modelo entrenado.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3537" y="681871"/>
            <a:ext cx="4811673" cy="601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kern="0" spc="-38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Evaluación del Modelo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537" y="1571863"/>
            <a:ext cx="962263" cy="17249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24407" y="1764268"/>
            <a:ext cx="2405777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Comprobación Visual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924407" y="2180392"/>
            <a:ext cx="6546056" cy="924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graficaron los resultados para comparar las predicciones con los valores reales. Si las predicciones siguen de cerca los valores reales, el modelo está funcionando bien.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537" y="3296841"/>
            <a:ext cx="962263" cy="14169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24407" y="3489246"/>
            <a:ext cx="2405777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Métricas de Error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924407" y="3905369"/>
            <a:ext cx="6546056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calcularon métricas de error como el MAE (Error Absoluto Medio) y el RMSE (Raíz del Error Cuadrático Medio) para evaluar la precisión de las predicciones.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537" y="4713803"/>
            <a:ext cx="962263" cy="141696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24407" y="4906208"/>
            <a:ext cx="2405777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Intervalos de Confianza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924407" y="5322332"/>
            <a:ext cx="6546056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El modelo proporciona intervalos de confianza para las predicciones, indicando un rango probable para el precio real de los huevos.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537" y="6130766"/>
            <a:ext cx="962263" cy="141696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24407" y="6323171"/>
            <a:ext cx="2972157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Validación con Datos Históricos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1924407" y="6739295"/>
            <a:ext cx="6546056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validó el modelo con datos históricos para verificar su capacidad de predecir eventos pasados.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595551"/>
            <a:ext cx="6904077" cy="676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Interpretación de los Resultados</a:t>
            </a:r>
            <a:endParaRPr lang="en-US" sz="4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655" y="1705570"/>
            <a:ext cx="2163842" cy="194083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118" y="2717959"/>
            <a:ext cx="86797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35072" y="1922145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Tendencia General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5335072" y="2390418"/>
            <a:ext cx="8320683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El modelo predice cómo cambiará el precio de los huevos en los próximos 5 años. Se observa que el precio tiende a (subir/mantenerse/variar), lo que indica que hay ciertos factores económicos que pueden estar afectando el mercado.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2551" y="3658195"/>
            <a:ext cx="8645723" cy="15240"/>
          </a:xfrm>
          <a:prstGeom prst="roundRect">
            <a:avLst>
              <a:gd name="adj" fmla="val 213188"/>
            </a:avLst>
          </a:prstGeom>
          <a:solidFill>
            <a:srgbClr val="575757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734" y="3700463"/>
            <a:ext cx="4327684" cy="194083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0973" y="4454247"/>
            <a:ext cx="131088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6993" y="3917037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Valores Claves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6416993" y="4385310"/>
            <a:ext cx="7238762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"Predicción" representa el precio estimado de los huevos para cada fecha futura. "Predicción inferior" y "Predicción superior" indican un margen de error.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4472" y="5653088"/>
            <a:ext cx="7563803" cy="15240"/>
          </a:xfrm>
          <a:prstGeom prst="roundRect">
            <a:avLst>
              <a:gd name="adj" fmla="val 213188"/>
            </a:avLst>
          </a:prstGeom>
          <a:solidFill>
            <a:srgbClr val="575757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813" y="5695355"/>
            <a:ext cx="6491526" cy="19408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0973" y="6449139"/>
            <a:ext cx="131088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8913" y="5911929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Factores Influyentes</a:t>
            </a:r>
            <a:endParaRPr lang="en-US" sz="2100" dirty="0"/>
          </a:p>
        </p:txBody>
      </p:sp>
      <p:sp>
        <p:nvSpPr>
          <p:cNvPr id="16" name="Text 11"/>
          <p:cNvSpPr/>
          <p:nvPr/>
        </p:nvSpPr>
        <p:spPr>
          <a:xfrm>
            <a:off x="7498913" y="6380202"/>
            <a:ext cx="6156841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Factores como la inflación, la economía, la producción de huevos y la demanda de los consumidores pueden influir en los resultados de la predicción.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737</Words>
  <Application>Microsoft Office PowerPoint</Application>
  <PresentationFormat>Personalizado</PresentationFormat>
  <Paragraphs>68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Anton</vt:lpstr>
      <vt:lpstr>Cambria</vt:lpstr>
      <vt:lpstr>Arial</vt:lpstr>
      <vt:lpstr>Calibri</vt:lpstr>
      <vt:lpstr>Fira Sans Bold</vt:lpstr>
      <vt:lpstr>Fira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Cristina Román García</cp:lastModifiedBy>
  <cp:revision>16</cp:revision>
  <dcterms:created xsi:type="dcterms:W3CDTF">2025-02-25T21:37:15Z</dcterms:created>
  <dcterms:modified xsi:type="dcterms:W3CDTF">2025-02-25T22:50:55Z</dcterms:modified>
</cp:coreProperties>
</file>